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63" r:id="rId2"/>
    <p:sldId id="264" r:id="rId3"/>
    <p:sldId id="258" r:id="rId4"/>
    <p:sldId id="259" r:id="rId5"/>
    <p:sldId id="260" r:id="rId6"/>
    <p:sldId id="265" r:id="rId7"/>
    <p:sldId id="261" r:id="rId8"/>
    <p:sldId id="262" r:id="rId9"/>
    <p:sldId id="256" r:id="rId10"/>
    <p:sldId id="257"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1" d="100"/>
          <a:sy n="101" d="100"/>
        </p:scale>
        <p:origin x="-824"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ECAF6B-2553-F64C-A471-EE189A74A92B}" type="datetimeFigureOut">
              <a:t>24/09/16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BC26EF-08F3-7147-A7EB-229900220A45}" type="slidenum">
              <a:t>‹#›</a:t>
            </a:fld>
            <a:endParaRPr lang="en-US"/>
          </a:p>
        </p:txBody>
      </p:sp>
    </p:spTree>
    <p:extLst>
      <p:ext uri="{BB962C8B-B14F-4D97-AF65-F5344CB8AC3E}">
        <p14:creationId xmlns:p14="http://schemas.microsoft.com/office/powerpoint/2010/main" val="394532941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Silient.</a:t>
            </a:r>
          </a:p>
          <a:p>
            <a:endParaRPr lang="en-US"/>
          </a:p>
        </p:txBody>
      </p:sp>
      <p:sp>
        <p:nvSpPr>
          <p:cNvPr id="4" name="Slide Number Placeholder 3"/>
          <p:cNvSpPr>
            <a:spLocks noGrp="1"/>
          </p:cNvSpPr>
          <p:nvPr>
            <p:ph type="sldNum" sz="quarter" idx="10"/>
          </p:nvPr>
        </p:nvSpPr>
        <p:spPr/>
        <p:txBody>
          <a:bodyPr/>
          <a:lstStyle/>
          <a:p>
            <a:fld id="{A2BC26EF-08F3-7147-A7EB-229900220A45}" type="slidenum">
              <a:t>7</a:t>
            </a:fld>
            <a:endParaRPr lang="en-US"/>
          </a:p>
        </p:txBody>
      </p:sp>
    </p:spTree>
    <p:extLst>
      <p:ext uri="{BB962C8B-B14F-4D97-AF65-F5344CB8AC3E}">
        <p14:creationId xmlns:p14="http://schemas.microsoft.com/office/powerpoint/2010/main" val="631531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F3D672-6A81-0B49-B34B-240CBB02E229}" type="datetimeFigureOut">
              <a:rPr lang="en-US" smtClean="0"/>
              <a:t>24/09/16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9E8AB-9233-4545-A31B-C17110207874}" type="slidenum">
              <a:rPr lang="en-US" smtClean="0"/>
              <a:t>‹#›</a:t>
            </a:fld>
            <a:endParaRPr lang="en-US"/>
          </a:p>
        </p:txBody>
      </p:sp>
    </p:spTree>
    <p:extLst>
      <p:ext uri="{BB962C8B-B14F-4D97-AF65-F5344CB8AC3E}">
        <p14:creationId xmlns:p14="http://schemas.microsoft.com/office/powerpoint/2010/main" val="3944573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Date Placeholder 3"/>
          <p:cNvSpPr>
            <a:spLocks noGrp="1"/>
          </p:cNvSpPr>
          <p:nvPr>
            <p:ph type="dt" sz="half" idx="10"/>
          </p:nvPr>
        </p:nvSpPr>
        <p:spPr/>
        <p:txBody>
          <a:bodyPr/>
          <a:lstStyle/>
          <a:p>
            <a:fld id="{03F3D672-6A81-0B49-B34B-240CBB02E229}" type="datetimeFigureOut">
              <a:rPr lang="en-US" smtClean="0"/>
              <a:t>24/09/16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9E8AB-9233-4545-A31B-C17110207874}" type="slidenum">
              <a:rPr lang="en-US" smtClean="0"/>
              <a:t>‹#›</a:t>
            </a:fld>
            <a:endParaRPr lang="en-US"/>
          </a:p>
        </p:txBody>
      </p:sp>
    </p:spTree>
    <p:extLst>
      <p:ext uri="{BB962C8B-B14F-4D97-AF65-F5344CB8AC3E}">
        <p14:creationId xmlns:p14="http://schemas.microsoft.com/office/powerpoint/2010/main" val="2024570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Date Placeholder 3"/>
          <p:cNvSpPr>
            <a:spLocks noGrp="1"/>
          </p:cNvSpPr>
          <p:nvPr>
            <p:ph type="dt" sz="half" idx="10"/>
          </p:nvPr>
        </p:nvSpPr>
        <p:spPr/>
        <p:txBody>
          <a:bodyPr/>
          <a:lstStyle/>
          <a:p>
            <a:fld id="{03F3D672-6A81-0B49-B34B-240CBB02E229}" type="datetimeFigureOut">
              <a:rPr lang="en-US" smtClean="0"/>
              <a:t>24/09/16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9E8AB-9233-4545-A31B-C17110207874}" type="slidenum">
              <a:rPr lang="en-US" smtClean="0"/>
              <a:t>‹#›</a:t>
            </a:fld>
            <a:endParaRPr lang="en-US"/>
          </a:p>
        </p:txBody>
      </p:sp>
    </p:spTree>
    <p:extLst>
      <p:ext uri="{BB962C8B-B14F-4D97-AF65-F5344CB8AC3E}">
        <p14:creationId xmlns:p14="http://schemas.microsoft.com/office/powerpoint/2010/main" val="536179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Content Placeholder 2"/>
          <p:cNvSpPr>
            <a:spLocks noGrp="1"/>
          </p:cNvSpPr>
          <p:nvPr>
            <p:ph idx="1"/>
          </p:nvPr>
        </p:nvSpPr>
        <p:spPr/>
        <p:txBody>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Date Placeholder 3"/>
          <p:cNvSpPr>
            <a:spLocks noGrp="1"/>
          </p:cNvSpPr>
          <p:nvPr>
            <p:ph type="dt" sz="half" idx="10"/>
          </p:nvPr>
        </p:nvSpPr>
        <p:spPr/>
        <p:txBody>
          <a:bodyPr/>
          <a:lstStyle/>
          <a:p>
            <a:fld id="{03F3D672-6A81-0B49-B34B-240CBB02E229}" type="datetimeFigureOut">
              <a:rPr lang="en-US" smtClean="0"/>
              <a:t>24/09/16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9E8AB-9233-4545-A31B-C17110207874}" type="slidenum">
              <a:rPr lang="en-US" smtClean="0"/>
              <a:t>‹#›</a:t>
            </a:fld>
            <a:endParaRPr lang="en-US"/>
          </a:p>
        </p:txBody>
      </p:sp>
    </p:spTree>
    <p:extLst>
      <p:ext uri="{BB962C8B-B14F-4D97-AF65-F5344CB8AC3E}">
        <p14:creationId xmlns:p14="http://schemas.microsoft.com/office/powerpoint/2010/main" val="3325584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Click to edit Master text styles</a:t>
            </a:r>
          </a:p>
        </p:txBody>
      </p:sp>
      <p:sp>
        <p:nvSpPr>
          <p:cNvPr id="4" name="Date Placeholder 3"/>
          <p:cNvSpPr>
            <a:spLocks noGrp="1"/>
          </p:cNvSpPr>
          <p:nvPr>
            <p:ph type="dt" sz="half" idx="10"/>
          </p:nvPr>
        </p:nvSpPr>
        <p:spPr/>
        <p:txBody>
          <a:bodyPr/>
          <a:lstStyle/>
          <a:p>
            <a:fld id="{03F3D672-6A81-0B49-B34B-240CBB02E229}" type="datetimeFigureOut">
              <a:rPr lang="en-US" smtClean="0"/>
              <a:t>24/09/16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9E8AB-9233-4545-A31B-C17110207874}" type="slidenum">
              <a:rPr lang="en-US" smtClean="0"/>
              <a:t>‹#›</a:t>
            </a:fld>
            <a:endParaRPr lang="en-US"/>
          </a:p>
        </p:txBody>
      </p:sp>
    </p:spTree>
    <p:extLst>
      <p:ext uri="{BB962C8B-B14F-4D97-AF65-F5344CB8AC3E}">
        <p14:creationId xmlns:p14="http://schemas.microsoft.com/office/powerpoint/2010/main" val="2876487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5" name="Date Placeholder 4"/>
          <p:cNvSpPr>
            <a:spLocks noGrp="1"/>
          </p:cNvSpPr>
          <p:nvPr>
            <p:ph type="dt" sz="half" idx="10"/>
          </p:nvPr>
        </p:nvSpPr>
        <p:spPr/>
        <p:txBody>
          <a:bodyPr/>
          <a:lstStyle/>
          <a:p>
            <a:fld id="{03F3D672-6A81-0B49-B34B-240CBB02E229}" type="datetimeFigureOut">
              <a:rPr lang="en-US" smtClean="0"/>
              <a:t>24/09/16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29E8AB-9233-4545-A31B-C17110207874}" type="slidenum">
              <a:rPr lang="en-US" smtClean="0"/>
              <a:t>‹#›</a:t>
            </a:fld>
            <a:endParaRPr lang="en-US"/>
          </a:p>
        </p:txBody>
      </p:sp>
    </p:spTree>
    <p:extLst>
      <p:ext uri="{BB962C8B-B14F-4D97-AF65-F5344CB8AC3E}">
        <p14:creationId xmlns:p14="http://schemas.microsoft.com/office/powerpoint/2010/main" val="121645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7" name="Date Placeholder 6"/>
          <p:cNvSpPr>
            <a:spLocks noGrp="1"/>
          </p:cNvSpPr>
          <p:nvPr>
            <p:ph type="dt" sz="half" idx="10"/>
          </p:nvPr>
        </p:nvSpPr>
        <p:spPr/>
        <p:txBody>
          <a:bodyPr/>
          <a:lstStyle/>
          <a:p>
            <a:fld id="{03F3D672-6A81-0B49-B34B-240CBB02E229}" type="datetimeFigureOut">
              <a:rPr lang="en-US" smtClean="0"/>
              <a:t>24/09/16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29E8AB-9233-4545-A31B-C17110207874}" type="slidenum">
              <a:rPr lang="en-US" smtClean="0"/>
              <a:t>‹#›</a:t>
            </a:fld>
            <a:endParaRPr lang="en-US"/>
          </a:p>
        </p:txBody>
      </p:sp>
    </p:spTree>
    <p:extLst>
      <p:ext uri="{BB962C8B-B14F-4D97-AF65-F5344CB8AC3E}">
        <p14:creationId xmlns:p14="http://schemas.microsoft.com/office/powerpoint/2010/main" val="3955757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Date Placeholder 2"/>
          <p:cNvSpPr>
            <a:spLocks noGrp="1"/>
          </p:cNvSpPr>
          <p:nvPr>
            <p:ph type="dt" sz="half" idx="10"/>
          </p:nvPr>
        </p:nvSpPr>
        <p:spPr/>
        <p:txBody>
          <a:bodyPr/>
          <a:lstStyle/>
          <a:p>
            <a:fld id="{03F3D672-6A81-0B49-B34B-240CBB02E229}" type="datetimeFigureOut">
              <a:rPr lang="en-US" smtClean="0"/>
              <a:t>24/09/16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29E8AB-9233-4545-A31B-C17110207874}" type="slidenum">
              <a:rPr lang="en-US" smtClean="0"/>
              <a:t>‹#›</a:t>
            </a:fld>
            <a:endParaRPr lang="en-US"/>
          </a:p>
        </p:txBody>
      </p:sp>
    </p:spTree>
    <p:extLst>
      <p:ext uri="{BB962C8B-B14F-4D97-AF65-F5344CB8AC3E}">
        <p14:creationId xmlns:p14="http://schemas.microsoft.com/office/powerpoint/2010/main" val="2832592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F3D672-6A81-0B49-B34B-240CBB02E229}" type="datetimeFigureOut">
              <a:rPr lang="en-US" smtClean="0"/>
              <a:t>24/09/16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29E8AB-9233-4545-A31B-C17110207874}" type="slidenum">
              <a:rPr lang="en-US" smtClean="0"/>
              <a:t>‹#›</a:t>
            </a:fld>
            <a:endParaRPr lang="en-US"/>
          </a:p>
        </p:txBody>
      </p:sp>
    </p:spTree>
    <p:extLst>
      <p:ext uri="{BB962C8B-B14F-4D97-AF65-F5344CB8AC3E}">
        <p14:creationId xmlns:p14="http://schemas.microsoft.com/office/powerpoint/2010/main" val="1253609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p:txBody>
          <a:bodyPr/>
          <a:lstStyle/>
          <a:p>
            <a:fld id="{03F3D672-6A81-0B49-B34B-240CBB02E229}" type="datetimeFigureOut">
              <a:rPr lang="en-US" smtClean="0"/>
              <a:t>24/09/16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29E8AB-9233-4545-A31B-C17110207874}" type="slidenum">
              <a:rPr lang="en-US" smtClean="0"/>
              <a:t>‹#›</a:t>
            </a:fld>
            <a:endParaRPr lang="en-US"/>
          </a:p>
        </p:txBody>
      </p:sp>
    </p:spTree>
    <p:extLst>
      <p:ext uri="{BB962C8B-B14F-4D97-AF65-F5344CB8AC3E}">
        <p14:creationId xmlns:p14="http://schemas.microsoft.com/office/powerpoint/2010/main" val="1002253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p:txBody>
          <a:bodyPr/>
          <a:lstStyle/>
          <a:p>
            <a:fld id="{03F3D672-6A81-0B49-B34B-240CBB02E229}" type="datetimeFigureOut">
              <a:rPr lang="en-US" smtClean="0"/>
              <a:t>24/09/16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29E8AB-9233-4545-A31B-C17110207874}" type="slidenum">
              <a:rPr lang="en-US" smtClean="0"/>
              <a:t>‹#›</a:t>
            </a:fld>
            <a:endParaRPr lang="en-US"/>
          </a:p>
        </p:txBody>
      </p:sp>
    </p:spTree>
    <p:extLst>
      <p:ext uri="{BB962C8B-B14F-4D97-AF65-F5344CB8AC3E}">
        <p14:creationId xmlns:p14="http://schemas.microsoft.com/office/powerpoint/2010/main" val="118884924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F3D672-6A81-0B49-B34B-240CBB02E229}" type="datetimeFigureOut">
              <a:rPr lang="en-US" smtClean="0"/>
              <a:t>24/09/16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29E8AB-9233-4545-A31B-C17110207874}" type="slidenum">
              <a:rPr lang="en-US" smtClean="0"/>
              <a:t>‹#›</a:t>
            </a:fld>
            <a:endParaRPr lang="en-US"/>
          </a:p>
        </p:txBody>
      </p:sp>
    </p:spTree>
    <p:extLst>
      <p:ext uri="{BB962C8B-B14F-4D97-AF65-F5344CB8AC3E}">
        <p14:creationId xmlns:p14="http://schemas.microsoft.com/office/powerpoint/2010/main" val="1505710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a:t>Brexit, střední a východní Evropa a </a:t>
            </a:r>
            <a:r>
              <a:rPr lang="en-US" b="1"/>
              <a:t>Česká republika</a:t>
            </a:r>
            <a:endParaRPr lang="en-US" b="1"/>
          </a:p>
        </p:txBody>
      </p:sp>
      <p:sp>
        <p:nvSpPr>
          <p:cNvPr id="3" name="Subtitle 2"/>
          <p:cNvSpPr>
            <a:spLocks noGrp="1"/>
          </p:cNvSpPr>
          <p:nvPr>
            <p:ph type="subTitle" idx="1"/>
          </p:nvPr>
        </p:nvSpPr>
        <p:spPr>
          <a:xfrm>
            <a:off x="792123" y="3886199"/>
            <a:ext cx="7757783" cy="2539541"/>
          </a:xfrm>
        </p:spPr>
        <p:txBody>
          <a:bodyPr>
            <a:normAutofit fontScale="85000" lnSpcReduction="20000"/>
          </a:bodyPr>
          <a:lstStyle/>
          <a:p>
            <a:r>
              <a:rPr lang="en-US" b="1">
                <a:solidFill>
                  <a:schemeClr val="tx1"/>
                </a:solidFill>
              </a:rPr>
              <a:t>Vladimír Dlouhý</a:t>
            </a:r>
          </a:p>
          <a:p>
            <a:r>
              <a:rPr lang="en-US" b="1">
                <a:solidFill>
                  <a:schemeClr val="tx1"/>
                </a:solidFill>
              </a:rPr>
              <a:t>prezident, Hospodářská komora </a:t>
            </a:r>
            <a:r>
              <a:rPr lang="en-US" b="1">
                <a:solidFill>
                  <a:schemeClr val="tx1"/>
                </a:solidFill>
              </a:rPr>
              <a:t>ČR</a:t>
            </a:r>
          </a:p>
          <a:p>
            <a:endParaRPr lang="en-US" b="1">
              <a:solidFill>
                <a:schemeClr val="tx1"/>
              </a:solidFill>
            </a:endParaRPr>
          </a:p>
          <a:p>
            <a:r>
              <a:rPr lang="en-US" b="1">
                <a:solidFill>
                  <a:schemeClr val="tx1"/>
                </a:solidFill>
              </a:rPr>
              <a:t>diskuzní setkání Dopady Brexitu na podnikatelské prostředí  střední a východní Evropy</a:t>
            </a:r>
          </a:p>
          <a:p>
            <a:r>
              <a:rPr lang="en-US" b="1">
                <a:solidFill>
                  <a:schemeClr val="tx1"/>
                </a:solidFill>
              </a:rPr>
              <a:t>Praha, 26. září 2016</a:t>
            </a:r>
            <a:endParaRPr lang="en-US" b="1">
              <a:solidFill>
                <a:schemeClr val="tx1"/>
              </a:solidFill>
            </a:endParaRPr>
          </a:p>
        </p:txBody>
      </p:sp>
    </p:spTree>
    <p:extLst>
      <p:ext uri="{BB962C8B-B14F-4D97-AF65-F5344CB8AC3E}">
        <p14:creationId xmlns:p14="http://schemas.microsoft.com/office/powerpoint/2010/main" val="3608900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Krátkodobé faktory odolnosti</a:t>
            </a:r>
          </a:p>
        </p:txBody>
      </p:sp>
      <p:pic>
        <p:nvPicPr>
          <p:cNvPr id="4" name="Content Placeholder 3"/>
          <p:cNvPicPr>
            <a:picLocks noGrp="1" noChangeAspect="1"/>
          </p:cNvPicPr>
          <p:nvPr>
            <p:ph idx="1"/>
          </p:nvPr>
        </p:nvPicPr>
        <p:blipFill>
          <a:blip r:embed="rId2"/>
          <a:srcRect l="-6222" r="-6222"/>
          <a:stretch>
            <a:fillRect/>
          </a:stretch>
        </p:blipFill>
        <p:spPr/>
      </p:pic>
    </p:spTree>
    <p:extLst>
      <p:ext uri="{BB962C8B-B14F-4D97-AF65-F5344CB8AC3E}">
        <p14:creationId xmlns:p14="http://schemas.microsoft.com/office/powerpoint/2010/main" val="62026032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Středně- a dlouhodobé dopady</a:t>
            </a:r>
          </a:p>
        </p:txBody>
      </p:sp>
      <p:sp>
        <p:nvSpPr>
          <p:cNvPr id="3" name="Content Placeholder 2"/>
          <p:cNvSpPr>
            <a:spLocks noGrp="1"/>
          </p:cNvSpPr>
          <p:nvPr>
            <p:ph idx="1"/>
          </p:nvPr>
        </p:nvSpPr>
        <p:spPr>
          <a:xfrm>
            <a:off x="457200" y="1600200"/>
            <a:ext cx="8229600" cy="4825089"/>
          </a:xfrm>
        </p:spPr>
        <p:txBody>
          <a:bodyPr>
            <a:normAutofit fontScale="92500" lnSpcReduction="10000"/>
          </a:bodyPr>
          <a:lstStyle/>
          <a:p>
            <a:r>
              <a:rPr lang="en-US" b="1"/>
              <a:t>Vývoz, resp. zahraniční obchod, volný pohyb pracovních sil</a:t>
            </a:r>
          </a:p>
          <a:p>
            <a:r>
              <a:rPr lang="en-US" b="1"/>
              <a:t>Země SVE ztrácí partnera</a:t>
            </a:r>
          </a:p>
          <a:p>
            <a:r>
              <a:rPr lang="en-US" b="1"/>
              <a:t>Posílení “kontinentálních motorů” evropského vývoje</a:t>
            </a:r>
          </a:p>
          <a:p>
            <a:r>
              <a:rPr lang="en-US" b="1"/>
              <a:t>Nižší šance na zásadní reformy</a:t>
            </a:r>
          </a:p>
          <a:p>
            <a:r>
              <a:rPr lang="en-US" b="1"/>
              <a:t>Odstředivé tendence v SVE, především v Ma</a:t>
            </a:r>
            <a:r>
              <a:rPr lang="en-US" b="1"/>
              <a:t>ďarsku a Polsku</a:t>
            </a:r>
          </a:p>
          <a:p>
            <a:r>
              <a:rPr lang="en-US" b="1"/>
              <a:t>Dopad na podnikatelské prostředí: v dlouhodobém horizontu patrně negativní</a:t>
            </a:r>
            <a:endParaRPr lang="en-US" b="1"/>
          </a:p>
        </p:txBody>
      </p:sp>
    </p:spTree>
    <p:extLst>
      <p:ext uri="{BB962C8B-B14F-4D97-AF65-F5344CB8AC3E}">
        <p14:creationId xmlns:p14="http://schemas.microsoft.com/office/powerpoint/2010/main" val="264940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316785"/>
            <a:ext cx="8229600" cy="1143000"/>
          </a:xfrm>
        </p:spPr>
        <p:txBody>
          <a:bodyPr/>
          <a:lstStyle/>
          <a:p>
            <a:r>
              <a:rPr lang="en-US" b="1"/>
              <a:t>Brexit a česká ekonomika</a:t>
            </a:r>
          </a:p>
        </p:txBody>
      </p:sp>
    </p:spTree>
    <p:extLst>
      <p:ext uri="{BB962C8B-B14F-4D97-AF65-F5344CB8AC3E}">
        <p14:creationId xmlns:p14="http://schemas.microsoft.com/office/powerpoint/2010/main" val="2863635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rcRect t="4099" b="4099"/>
          <a:stretch>
            <a:fillRect/>
          </a:stretch>
        </p:blipFill>
        <p:spPr>
          <a:xfrm>
            <a:off x="0" y="174625"/>
            <a:ext cx="8877300" cy="6313488"/>
          </a:xfrm>
        </p:spPr>
      </p:pic>
    </p:spTree>
    <p:extLst>
      <p:ext uri="{BB962C8B-B14F-4D97-AF65-F5344CB8AC3E}">
        <p14:creationId xmlns:p14="http://schemas.microsoft.com/office/powerpoint/2010/main" val="3026173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Makroekonomické dopady </a:t>
            </a:r>
            <a:r>
              <a:rPr lang="en-US" sz="1800" b="1"/>
              <a:t>(1)</a:t>
            </a:r>
          </a:p>
        </p:txBody>
      </p:sp>
      <p:sp>
        <p:nvSpPr>
          <p:cNvPr id="3" name="Content Placeholder 2"/>
          <p:cNvSpPr>
            <a:spLocks noGrp="1"/>
          </p:cNvSpPr>
          <p:nvPr>
            <p:ph idx="1"/>
          </p:nvPr>
        </p:nvSpPr>
        <p:spPr/>
        <p:txBody>
          <a:bodyPr>
            <a:normAutofit fontScale="92500" lnSpcReduction="10000"/>
          </a:bodyPr>
          <a:lstStyle/>
          <a:p>
            <a:r>
              <a:rPr lang="en-US" b="1"/>
              <a:t>Pravděpodobný, ne-katastrofický scénář</a:t>
            </a:r>
          </a:p>
          <a:p>
            <a:pPr lvl="1"/>
            <a:r>
              <a:rPr lang="en-US" b="1"/>
              <a:t>čistý negativní dopad na český export 0.3 – 0.5%</a:t>
            </a:r>
          </a:p>
          <a:p>
            <a:pPr lvl="1"/>
            <a:r>
              <a:rPr lang="en-US" b="1"/>
              <a:t>indukovaný, dlouhodobý dopad na HDP po započtení reexportu 0.1 – 0.2%</a:t>
            </a:r>
          </a:p>
          <a:p>
            <a:r>
              <a:rPr lang="en-US" b="1"/>
              <a:t>Silnější odklon obchodu</a:t>
            </a:r>
          </a:p>
          <a:p>
            <a:pPr lvl="1"/>
            <a:r>
              <a:rPr lang="en-US" b="1"/>
              <a:t>ztráta maximálně 650 – 1600 pracovních míst</a:t>
            </a:r>
          </a:p>
          <a:p>
            <a:pPr lvl="1"/>
            <a:r>
              <a:rPr lang="en-US" b="1"/>
              <a:t>sektorově: automobilový průmysl (230 – 400 pracovních míst)</a:t>
            </a:r>
          </a:p>
          <a:p>
            <a:pPr lvl="1"/>
            <a:r>
              <a:rPr lang="en-US" b="1"/>
              <a:t>strojírenství (120 – 160)</a:t>
            </a:r>
          </a:p>
          <a:p>
            <a:pPr lvl="1"/>
            <a:r>
              <a:rPr lang="en-US" b="1"/>
              <a:t>elektronika (30 – 80), atd.</a:t>
            </a:r>
            <a:endParaRPr lang="en-US" b="1"/>
          </a:p>
        </p:txBody>
      </p:sp>
    </p:spTree>
    <p:extLst>
      <p:ext uri="{BB962C8B-B14F-4D97-AF65-F5344CB8AC3E}">
        <p14:creationId xmlns:p14="http://schemas.microsoft.com/office/powerpoint/2010/main" val="1225157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Makroekonomické dopady </a:t>
            </a:r>
            <a:r>
              <a:rPr lang="en-US" sz="1800" b="1"/>
              <a:t>(2)</a:t>
            </a:r>
            <a:endParaRPr lang="en-US"/>
          </a:p>
        </p:txBody>
      </p:sp>
      <p:sp>
        <p:nvSpPr>
          <p:cNvPr id="3" name="Content Placeholder 2"/>
          <p:cNvSpPr>
            <a:spLocks noGrp="1"/>
          </p:cNvSpPr>
          <p:nvPr>
            <p:ph idx="1"/>
          </p:nvPr>
        </p:nvSpPr>
        <p:spPr/>
        <p:txBody>
          <a:bodyPr>
            <a:normAutofit fontScale="92500" lnSpcReduction="20000"/>
          </a:bodyPr>
          <a:lstStyle/>
          <a:p>
            <a:r>
              <a:rPr lang="en-US" b="1"/>
              <a:t>Dopad na čistou pozici </a:t>
            </a:r>
            <a:r>
              <a:rPr lang="en-US" b="1"/>
              <a:t>ČR (při současném nastavení víceletého finančního rámce 2014 – 2020)</a:t>
            </a:r>
          </a:p>
          <a:p>
            <a:pPr lvl="1"/>
            <a:r>
              <a:rPr lang="en-US" b="1"/>
              <a:t>pravděpodobný scénář: několik desítek mld. Kč</a:t>
            </a:r>
          </a:p>
          <a:p>
            <a:pPr lvl="1"/>
            <a:r>
              <a:rPr lang="en-US" b="1"/>
              <a:t>tvrdší scénář:  100 mld. Kč</a:t>
            </a:r>
          </a:p>
          <a:p>
            <a:pPr lvl="1"/>
            <a:r>
              <a:rPr lang="en-US" b="1"/>
              <a:t>dodatečný negativní dopad na HDP: 0.1 – 0.3%</a:t>
            </a:r>
          </a:p>
          <a:p>
            <a:r>
              <a:rPr lang="en-US" b="1"/>
              <a:t>Celkové možné dopady na ekonomiku </a:t>
            </a:r>
            <a:r>
              <a:rPr lang="en-US" b="1"/>
              <a:t>ČR: 0.2 – 0.5% HDP</a:t>
            </a:r>
          </a:p>
          <a:p>
            <a:pPr lvl="1"/>
            <a:r>
              <a:rPr lang="en-US" b="1"/>
              <a:t>nejedná se o změnu růstu, nýbrž o agregované snížení HDP oproti scénáři při setrvání Británie v EU v dlouhodobém horizontu</a:t>
            </a:r>
            <a:endParaRPr lang="en-US" b="1"/>
          </a:p>
        </p:txBody>
      </p:sp>
    </p:spTree>
    <p:extLst>
      <p:ext uri="{BB962C8B-B14F-4D97-AF65-F5344CB8AC3E}">
        <p14:creationId xmlns:p14="http://schemas.microsoft.com/office/powerpoint/2010/main" val="529710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Mikroekonomické dopady</a:t>
            </a:r>
          </a:p>
        </p:txBody>
      </p:sp>
      <p:sp>
        <p:nvSpPr>
          <p:cNvPr id="3" name="Content Placeholder 2"/>
          <p:cNvSpPr>
            <a:spLocks noGrp="1"/>
          </p:cNvSpPr>
          <p:nvPr>
            <p:ph idx="1"/>
          </p:nvPr>
        </p:nvSpPr>
        <p:spPr/>
        <p:txBody>
          <a:bodyPr>
            <a:normAutofit lnSpcReduction="10000"/>
          </a:bodyPr>
          <a:lstStyle/>
          <a:p>
            <a:r>
              <a:rPr lang="en-US" b="1"/>
              <a:t>Překážky/problémy, které mohou českým firmám v UK (ale i britským firmám v </a:t>
            </a:r>
            <a:r>
              <a:rPr lang="en-US" b="1"/>
              <a:t>ČR) vzniknout po případném opuštění vnitřního trhu ze strany UK</a:t>
            </a:r>
          </a:p>
          <a:p>
            <a:r>
              <a:rPr lang="en-US" b="1"/>
              <a:t>Sektory, hlavní firmy, míra negativního dopadu</a:t>
            </a:r>
          </a:p>
          <a:p>
            <a:pPr lvl="1"/>
            <a:r>
              <a:rPr lang="en-US" b="1"/>
              <a:t>Energetika, EPH</a:t>
            </a:r>
          </a:p>
          <a:p>
            <a:pPr lvl="1"/>
            <a:r>
              <a:rPr lang="en-US" b="1"/>
              <a:t>Automobilový průmysl, obecně, Škoda Auto speciálně</a:t>
            </a:r>
          </a:p>
        </p:txBody>
      </p:sp>
    </p:spTree>
    <p:extLst>
      <p:ext uri="{BB962C8B-B14F-4D97-AF65-F5344CB8AC3E}">
        <p14:creationId xmlns:p14="http://schemas.microsoft.com/office/powerpoint/2010/main" val="1151330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512958"/>
            <a:ext cx="8229600" cy="1143000"/>
          </a:xfrm>
        </p:spPr>
        <p:txBody>
          <a:bodyPr/>
          <a:lstStyle/>
          <a:p>
            <a:r>
              <a:rPr lang="en-US" b="1"/>
              <a:t>Děkuji za pozornost</a:t>
            </a:r>
          </a:p>
        </p:txBody>
      </p:sp>
    </p:spTree>
    <p:extLst>
      <p:ext uri="{BB962C8B-B14F-4D97-AF65-F5344CB8AC3E}">
        <p14:creationId xmlns:p14="http://schemas.microsoft.com/office/powerpoint/2010/main" val="1087767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399351"/>
            <a:ext cx="8229600" cy="1143000"/>
          </a:xfrm>
        </p:spPr>
        <p:txBody>
          <a:bodyPr/>
          <a:lstStyle/>
          <a:p>
            <a:r>
              <a:rPr lang="en-US" b="1"/>
              <a:t>Brexit a britská ekonomika</a:t>
            </a:r>
          </a:p>
        </p:txBody>
      </p:sp>
    </p:spTree>
    <p:extLst>
      <p:ext uri="{BB962C8B-B14F-4D97-AF65-F5344CB8AC3E}">
        <p14:creationId xmlns:p14="http://schemas.microsoft.com/office/powerpoint/2010/main" val="1516977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a:t>Spotřebitelská důvěra zpět</a:t>
            </a:r>
            <a:endParaRPr lang="en-US" sz="1800" b="1"/>
          </a:p>
        </p:txBody>
      </p:sp>
      <p:sp>
        <p:nvSpPr>
          <p:cNvPr id="5" name="Content Placeholder 4"/>
          <p:cNvSpPr>
            <a:spLocks noGrp="1"/>
          </p:cNvSpPr>
          <p:nvPr>
            <p:ph idx="1"/>
          </p:nvPr>
        </p:nvSpPr>
        <p:spPr/>
        <p:txBody>
          <a:bodyPr>
            <a:normAutofit/>
          </a:bodyPr>
          <a:lstStyle/>
          <a:p>
            <a:r>
              <a:rPr lang="en-US" b="1"/>
              <a:t>Rozhodující ukazatele zatím nejsou</a:t>
            </a:r>
          </a:p>
          <a:p>
            <a:pPr lvl="1"/>
            <a:r>
              <a:rPr lang="en-US" b="1"/>
              <a:t>mnohem menší negativní dopady než se čekalo</a:t>
            </a:r>
          </a:p>
          <a:p>
            <a:r>
              <a:rPr lang="en-US" b="1">
                <a:effectLst/>
                <a:ea typeface="ＭＳ 明朝"/>
                <a:cs typeface="Times New Roman"/>
              </a:rPr>
              <a:t>Spotřebitelská i podnikatelská důvěra</a:t>
            </a:r>
          </a:p>
          <a:p>
            <a:pPr lvl="1"/>
            <a:r>
              <a:rPr lang="en-US" b="1">
                <a:effectLst/>
                <a:ea typeface="ＭＳ 明朝"/>
                <a:cs typeface="Times New Roman"/>
              </a:rPr>
              <a:t>ihned po referendu šokový propad</a:t>
            </a:r>
          </a:p>
          <a:p>
            <a:pPr lvl="1"/>
            <a:r>
              <a:rPr lang="en-US" b="1">
                <a:ea typeface="ＭＳ 明朝"/>
                <a:cs typeface="Times New Roman"/>
              </a:rPr>
              <a:t>dnes </a:t>
            </a:r>
            <a:r>
              <a:rPr lang="en-US" b="1">
                <a:effectLst/>
                <a:ea typeface="ＭＳ 明朝"/>
                <a:cs typeface="Times New Roman"/>
              </a:rPr>
              <a:t>téměř na původní úrovni</a:t>
            </a:r>
          </a:p>
          <a:p>
            <a:r>
              <a:rPr lang="en-US" b="1">
                <a:ea typeface="ＭＳ 明朝"/>
                <a:cs typeface="Times New Roman"/>
              </a:rPr>
              <a:t>M</a:t>
            </a:r>
            <a:r>
              <a:rPr lang="en-US" b="1">
                <a:effectLst/>
                <a:ea typeface="ＭＳ 明朝"/>
                <a:cs typeface="Times New Roman"/>
              </a:rPr>
              <a:t>aloobchodní výdaje britských spotřebitelů už v červenci vzrostly o 5.4%</a:t>
            </a:r>
          </a:p>
          <a:p>
            <a:pPr lvl="1"/>
            <a:r>
              <a:rPr lang="en-US" b="1">
                <a:ea typeface="ＭＳ 明朝"/>
                <a:cs typeface="Times New Roman"/>
              </a:rPr>
              <a:t>jen cca 30% výdajů domácností</a:t>
            </a:r>
            <a:endParaRPr lang="en-US" b="1"/>
          </a:p>
        </p:txBody>
      </p:sp>
    </p:spTree>
    <p:extLst>
      <p:ext uri="{BB962C8B-B14F-4D97-AF65-F5344CB8AC3E}">
        <p14:creationId xmlns:p14="http://schemas.microsoft.com/office/powerpoint/2010/main" val="3612949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a:t>Průmysl a služby – příliš brzy hodnotit</a:t>
            </a:r>
            <a:endParaRPr lang="en-US"/>
          </a:p>
        </p:txBody>
      </p:sp>
      <p:sp>
        <p:nvSpPr>
          <p:cNvPr id="3" name="Content Placeholder 2"/>
          <p:cNvSpPr>
            <a:spLocks noGrp="1"/>
          </p:cNvSpPr>
          <p:nvPr>
            <p:ph idx="1"/>
          </p:nvPr>
        </p:nvSpPr>
        <p:spPr/>
        <p:txBody>
          <a:bodyPr>
            <a:normAutofit fontScale="92500" lnSpcReduction="20000"/>
          </a:bodyPr>
          <a:lstStyle/>
          <a:p>
            <a:r>
              <a:rPr lang="en-US" b="1"/>
              <a:t>Nejasný zatím dopad na průmyslovou výrobu</a:t>
            </a:r>
          </a:p>
          <a:p>
            <a:pPr lvl="1"/>
            <a:r>
              <a:rPr lang="en-US" b="1"/>
              <a:t>pokles libry po referendu pomohl exportérům, ale zdražil dovozy</a:t>
            </a:r>
          </a:p>
          <a:p>
            <a:pPr lvl="1"/>
            <a:r>
              <a:rPr lang="en-US" b="1"/>
              <a:t>dopad nejen na průmysl, ale i na relativně vysoký obchodní deficit</a:t>
            </a:r>
          </a:p>
          <a:p>
            <a:r>
              <a:rPr lang="en-US" b="1"/>
              <a:t>Nejvýznamnější služby, téměř 80% britského HDP</a:t>
            </a:r>
          </a:p>
          <a:p>
            <a:pPr lvl="1"/>
            <a:r>
              <a:rPr lang="en-US" b="1"/>
              <a:t>nefinanční: data až X/16, laický pohled – nic dramatického se neděje</a:t>
            </a:r>
          </a:p>
          <a:p>
            <a:pPr lvl="1"/>
            <a:r>
              <a:rPr lang="en-US" b="1"/>
              <a:t>finanční: problém tzv. pasportizace zásadní, ale zatím “business as usual”</a:t>
            </a:r>
          </a:p>
        </p:txBody>
      </p:sp>
    </p:spTree>
    <p:extLst>
      <p:ext uri="{BB962C8B-B14F-4D97-AF65-F5344CB8AC3E}">
        <p14:creationId xmlns:p14="http://schemas.microsoft.com/office/powerpoint/2010/main" val="3730807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ea typeface="ＭＳ 明朝"/>
              </a:rPr>
              <a:t>Žádná katastrofa se zatím nekoná</a:t>
            </a:r>
          </a:p>
        </p:txBody>
      </p:sp>
      <p:sp>
        <p:nvSpPr>
          <p:cNvPr id="3" name="Content Placeholder 2"/>
          <p:cNvSpPr>
            <a:spLocks noGrp="1"/>
          </p:cNvSpPr>
          <p:nvPr>
            <p:ph idx="1"/>
          </p:nvPr>
        </p:nvSpPr>
        <p:spPr>
          <a:xfrm>
            <a:off x="457200" y="1600200"/>
            <a:ext cx="8229600" cy="4725095"/>
          </a:xfrm>
        </p:spPr>
        <p:txBody>
          <a:bodyPr>
            <a:normAutofit lnSpcReduction="10000"/>
          </a:bodyPr>
          <a:lstStyle/>
          <a:p>
            <a:r>
              <a:rPr lang="en-US" b="1">
                <a:ea typeface="ＭＳ 明朝"/>
              </a:rPr>
              <a:t>Analytici zvýšili odhad růstu britské ekonomiky pro rok 2017 zpět k 1%</a:t>
            </a:r>
          </a:p>
          <a:p>
            <a:r>
              <a:rPr lang="en-US" b="1">
                <a:ea typeface="ＭＳ 明朝"/>
              </a:rPr>
              <a:t>Pokles libry se zastavil, bez ohledu na mohutný peněžní stimul Bank of England</a:t>
            </a:r>
          </a:p>
          <a:p>
            <a:r>
              <a:rPr lang="en-US" b="1">
                <a:ea typeface="ＭＳ 明朝"/>
              </a:rPr>
              <a:t>Inflace poroste rozumně, což umožní peněžní stimul ještě zopakovat</a:t>
            </a:r>
          </a:p>
          <a:p>
            <a:r>
              <a:rPr lang="en-US" b="1">
                <a:ea typeface="ＭＳ 明朝"/>
              </a:rPr>
              <a:t>Britská ekonomika celkově ještě může projít mělkou recesí, svoji sílu si však pravděpodobně udrží</a:t>
            </a:r>
          </a:p>
        </p:txBody>
      </p:sp>
    </p:spTree>
    <p:extLst>
      <p:ext uri="{BB962C8B-B14F-4D97-AF65-F5344CB8AC3E}">
        <p14:creationId xmlns:p14="http://schemas.microsoft.com/office/powerpoint/2010/main" val="3326349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326085"/>
            <a:ext cx="8229600" cy="1143000"/>
          </a:xfrm>
        </p:spPr>
        <p:txBody>
          <a:bodyPr/>
          <a:lstStyle/>
          <a:p>
            <a:r>
              <a:rPr lang="en-US" b="1"/>
              <a:t>Brexit a SVE</a:t>
            </a:r>
          </a:p>
        </p:txBody>
      </p:sp>
    </p:spTree>
    <p:extLst>
      <p:ext uri="{BB962C8B-B14F-4D97-AF65-F5344CB8AC3E}">
        <p14:creationId xmlns:p14="http://schemas.microsoft.com/office/powerpoint/2010/main" val="1074917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a:t>Consensus Forecast stahoval kalhoty, když brod byl ještě daleko …</a:t>
            </a:r>
          </a:p>
        </p:txBody>
      </p:sp>
      <p:sp>
        <p:nvSpPr>
          <p:cNvPr id="3" name="Content Placeholder 2"/>
          <p:cNvSpPr>
            <a:spLocks noGrp="1"/>
          </p:cNvSpPr>
          <p:nvPr>
            <p:ph idx="1"/>
          </p:nvPr>
        </p:nvSpPr>
        <p:spPr>
          <a:xfrm>
            <a:off x="256874" y="1600200"/>
            <a:ext cx="8605278" cy="5257800"/>
          </a:xfrm>
        </p:spPr>
        <p:txBody>
          <a:bodyPr>
            <a:normAutofit fontScale="92500" lnSpcReduction="10000"/>
          </a:bodyPr>
          <a:lstStyle/>
          <a:p>
            <a:r>
              <a:rPr lang="en-US" sz="3000" b="1"/>
              <a:t>18.7.2016:</a:t>
            </a:r>
            <a:r>
              <a:rPr lang="en-US" sz="2400" b="1"/>
              <a:t> Negative sentiments associated with Brexit, Nice attack and </a:t>
            </a:r>
            <a:r>
              <a:rPr lang="en-US" sz="2400" b="1"/>
              <a:t>failed </a:t>
            </a:r>
            <a:r>
              <a:rPr lang="en-US" sz="2400" b="1"/>
              <a:t>Turskish coup have caused confidence in the already-fragile global economic outlook dim. Dark clouds over Central and Eastern Europe are particularly worrisome, due to the spread of political uncertainty and its dependence on trade and finance from the euro zone</a:t>
            </a:r>
          </a:p>
          <a:p>
            <a:r>
              <a:rPr lang="en-US" sz="3000" b="1"/>
              <a:t>15.8.2016:</a:t>
            </a:r>
            <a:r>
              <a:rPr lang="en-US" sz="2400" b="1"/>
              <a:t> Despite heigtened political risks in a post-Brexit climate, which threaten to hurt trade and investment, the outlook for several countries in Central and Eastern Europe remains fairly resilient</a:t>
            </a:r>
          </a:p>
          <a:p>
            <a:r>
              <a:rPr lang="en-US" sz="3000" b="1"/>
              <a:t>19.9.2016</a:t>
            </a:r>
            <a:r>
              <a:rPr lang="en-US" sz="2400" b="1"/>
              <a:t>: Three months after Brexit, most panelists have retained a fairly po</a:t>
            </a:r>
            <a:r>
              <a:rPr lang="en-US" sz="2400" b="1"/>
              <a:t>sitive view o</a:t>
            </a:r>
            <a:r>
              <a:rPr lang="en-US" sz="2400" b="1"/>
              <a:t>f the outlook for Central and Eastern Europe. Private consumption gains continue to be solid in most countries, underpinned by mild levels of deflation, policy stimulus and wage increases.</a:t>
            </a:r>
          </a:p>
        </p:txBody>
      </p:sp>
    </p:spTree>
    <p:extLst>
      <p:ext uri="{BB962C8B-B14F-4D97-AF65-F5344CB8AC3E}">
        <p14:creationId xmlns:p14="http://schemas.microsoft.com/office/powerpoint/2010/main" val="1419230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4294967295"/>
          </p:nvPr>
        </p:nvPicPr>
        <p:blipFill>
          <a:blip r:embed="rId2"/>
          <a:srcRect l="1968" r="1968"/>
          <a:stretch>
            <a:fillRect/>
          </a:stretch>
        </p:blipFill>
        <p:spPr>
          <a:xfrm>
            <a:off x="0" y="280988"/>
            <a:ext cx="9144000" cy="5845175"/>
          </a:xfrm>
        </p:spPr>
      </p:pic>
    </p:spTree>
    <p:extLst>
      <p:ext uri="{BB962C8B-B14F-4D97-AF65-F5344CB8AC3E}">
        <p14:creationId xmlns:p14="http://schemas.microsoft.com/office/powerpoint/2010/main" val="2838506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1161"/>
            <a:ext cx="8229600" cy="1143000"/>
          </a:xfrm>
        </p:spPr>
        <p:txBody>
          <a:bodyPr/>
          <a:lstStyle/>
          <a:p>
            <a:r>
              <a:rPr lang="en-US" b="1"/>
              <a:t>HDP a ekonomická aktivita</a:t>
            </a:r>
          </a:p>
        </p:txBody>
      </p:sp>
      <p:pic>
        <p:nvPicPr>
          <p:cNvPr id="8" name="Content Placeholder 7"/>
          <p:cNvPicPr>
            <a:picLocks noGrp="1" noChangeAspect="1"/>
          </p:cNvPicPr>
          <p:nvPr>
            <p:ph idx="1"/>
          </p:nvPr>
        </p:nvPicPr>
        <p:blipFill>
          <a:blip r:embed="rId2"/>
          <a:srcRect l="-9401" r="-9401"/>
          <a:stretch>
            <a:fillRect/>
          </a:stretch>
        </p:blipFill>
        <p:spPr>
          <a:xfrm>
            <a:off x="457200" y="1671601"/>
            <a:ext cx="8229600" cy="4165067"/>
          </a:xfrm>
        </p:spPr>
      </p:pic>
    </p:spTree>
    <p:extLst>
      <p:ext uri="{BB962C8B-B14F-4D97-AF65-F5344CB8AC3E}">
        <p14:creationId xmlns:p14="http://schemas.microsoft.com/office/powerpoint/2010/main" val="212933931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143</TotalTime>
  <Words>630</Words>
  <Application>Microsoft Macintosh PowerPoint</Application>
  <PresentationFormat>On-screen Show (4:3)</PresentationFormat>
  <Paragraphs>66</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Brexit, střední a východní Evropa a Česká republika</vt:lpstr>
      <vt:lpstr>Brexit a britská ekonomika</vt:lpstr>
      <vt:lpstr>Spotřebitelská důvěra zpět</vt:lpstr>
      <vt:lpstr>Průmysl a služby – příliš brzy hodnotit</vt:lpstr>
      <vt:lpstr>Žádná katastrofa se zatím nekoná</vt:lpstr>
      <vt:lpstr>Brexit a SVE</vt:lpstr>
      <vt:lpstr>Consensus Forecast stahoval kalhoty, když brod byl ještě daleko …</vt:lpstr>
      <vt:lpstr>PowerPoint Presentation</vt:lpstr>
      <vt:lpstr>HDP a ekonomická aktivita</vt:lpstr>
      <vt:lpstr>Krátkodobé faktory odolnosti</vt:lpstr>
      <vt:lpstr>Středně- a dlouhodobé dopady</vt:lpstr>
      <vt:lpstr>Brexit a česká ekonomika</vt:lpstr>
      <vt:lpstr>PowerPoint Presentation</vt:lpstr>
      <vt:lpstr>Makroekonomické dopady (1)</vt:lpstr>
      <vt:lpstr>Makroekonomické dopady (2)</vt:lpstr>
      <vt:lpstr>Mikroekonomické dopady</vt:lpstr>
      <vt:lpstr>Děkuji za pozornost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Vladimir Dlouhy</dc:creator>
  <cp:lastModifiedBy>KVD</cp:lastModifiedBy>
  <cp:revision>16</cp:revision>
  <dcterms:created xsi:type="dcterms:W3CDTF">2016-09-23T11:35:33Z</dcterms:created>
  <dcterms:modified xsi:type="dcterms:W3CDTF">2016-09-24T13:44:35Z</dcterms:modified>
</cp:coreProperties>
</file>